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145706621" r:id="rId6"/>
    <p:sldId id="2145706620" r:id="rId7"/>
    <p:sldId id="576" r:id="rId8"/>
    <p:sldId id="616" r:id="rId9"/>
    <p:sldId id="2145706622" r:id="rId10"/>
    <p:sldId id="2145706619" r:id="rId11"/>
    <p:sldId id="21457066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701924-BD37-15D6-F06D-88B10116E56F}" name="Haseeb Rahman" initials="HR" userId="S::k1634700@kcl.ac.uk::02cd6856-779d-4647-8770-2e2e629ec5d7" providerId="AD"/>
  <p188:author id="{4A22477D-B7C0-D998-B0AC-C98FE6AF7C12}" name="Mike Paton" initials="MP" userId="S::mike.paton@fuel-the-fire.co.uk::ebbd8099-5f0e-4643-b784-47b13863d13d" providerId="AD"/>
  <p188:author id="{9A5B9797-2F69-EAE4-50DD-43F02A060B98}" name="FB" initials="FB" userId="FB" providerId="None"/>
  <p188:author id="{15A71BED-8DBE-4205-48F6-81A10DAADE93}" name="Divaka Perera" initials="DP" userId="S::k0924054@kcl.ac.uk::65c95ae8-9769-4656-b2e4-d978877c3b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CCECFF"/>
    <a:srgbClr val="0B3061"/>
    <a:srgbClr val="D1FFEA"/>
    <a:srgbClr val="FFD0E1"/>
    <a:srgbClr val="79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1"/>
    <p:restoredTop sz="94575"/>
  </p:normalViewPr>
  <p:slideViewPr>
    <p:cSldViewPr snapToGrid="0" snapToObjects="1">
      <p:cViewPr>
        <p:scale>
          <a:sx n="40" d="100"/>
          <a:sy n="40" d="100"/>
        </p:scale>
        <p:origin x="16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5BA0A-A23F-4F49-A765-79BBA99591C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2F365-3054-0142-BF9C-968C0B3B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71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AB70-5F84-1AFB-03BA-902A2904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D7945-67D3-DA81-7AD1-1321522F1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AFF80-C658-302F-8F33-47DE0E28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FB645-2222-7E4F-935C-E5C4A98DFAB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8E291-4758-6BFD-A01A-8469DC55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CD307-A4D0-A42B-B589-B84CEB10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D85EE9-A7C3-064C-AE47-2AEBCB5E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6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154D8-C581-F4C7-D03C-42B59C814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9F37A-F010-81B1-1BC5-9FA86C9C5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866DD-A669-D717-B669-04C589A7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FB645-2222-7E4F-935C-E5C4A98DFAB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1AED5-F6DC-18B7-AFD9-3A153110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F6E9-6CDC-C526-4F0D-3009D000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D85EE9-A7C3-064C-AE47-2AEBCB5E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7E85-C86E-8B4B-7423-36BA9052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ADA0-D155-38BB-360E-BACC73AB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26B4-A22F-5B73-C9E3-CB081436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7B152-49C0-FC01-5C4B-C5740C67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6837D-F79E-5676-0194-EEC83EC9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FB645-2222-7E4F-935C-E5C4A98DFAB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EDFC-10FB-06B1-FB05-B1F36497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2C56-6705-B0B8-C5B4-FFDA1114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D85EE9-A7C3-064C-AE47-2AEBCB5E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70AC-5EEB-DB3E-30E7-C49B42B8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0CB-C585-EB48-6E42-EE9A139B5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38937-19D1-A795-628A-03115E749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07E3C-0F5C-7A40-3BC1-632B33BB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FB645-2222-7E4F-935C-E5C4A98DFAB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4EF16-2613-00CC-ECC1-97B23E1F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7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D24-CFE6-970C-ACF1-FE6F835A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C115-48D4-5B3B-485B-7AF36C6F2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4A579-AED4-7786-2E9D-E69BB0AD4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5627C-C601-41AC-CB7C-AC75528B6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0D517-CE15-9317-471D-E069B2CF6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ADA23-7A26-9598-F3BF-E763B15A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FB645-2222-7E4F-935C-E5C4A98DFAB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FEB8A-E9F2-5F68-429E-FA70DD56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0418F-7AB1-3DFF-8FA1-8A3080E1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D85EE9-A7C3-064C-AE47-2AEBCB5E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63E2-881D-4510-9DB9-0646C586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D1112-92F6-CB8B-2B87-ABE69ABC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FB645-2222-7E4F-935C-E5C4A98DFAB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3F716-3F65-6E81-9584-64BF7F42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822F8-8F74-A5E9-B470-F09D4E24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D85EE9-A7C3-064C-AE47-2AEBCB5E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8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38D30-1E05-7D32-89F1-E9692249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FB645-2222-7E4F-935C-E5C4A98DFAB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1A668-1C65-0FE3-7D64-2D2A12F6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F036A-3CDB-23B0-B0FE-ECB59615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D85EE9-A7C3-064C-AE47-2AEBCB5E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C4CC-3465-4F26-D993-5EB03C58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B3BB-DFED-04B0-F184-508D85A9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0A8DC-75EB-8E1B-313F-7787BE50A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E69AB-954D-D8BE-AA89-652AA859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FB645-2222-7E4F-935C-E5C4A98DFAB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5E98C-87CE-7FDF-57D4-EB9704E7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13311-7576-0B0A-D9F3-44D04918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D85EE9-A7C3-064C-AE47-2AEBCB5E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25BD-4ADF-846D-A514-B366DFC9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E30B6-3FCB-9752-97CD-ECBA80A89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72826-FF1B-39F0-01FA-E946BD18F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C6B7A-69BE-1901-642D-D9D781AB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FB645-2222-7E4F-935C-E5C4A98DFAB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89D83-3EDB-499A-4ADB-4DAD7243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DA949-B23E-4BD7-6BF1-B433A7AE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D85EE9-A7C3-064C-AE47-2AEBCB5E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HF logo">
            <a:extLst>
              <a:ext uri="{FF2B5EF4-FFF2-40B4-BE49-F238E27FC236}">
                <a16:creationId xmlns:a16="http://schemas.microsoft.com/office/drawing/2014/main" id="{519F2BCB-2AAB-395E-8F16-3DDB59539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8818"/>
            <a:ext cx="960887" cy="12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t=&quot;&quot;">
            <a:extLst>
              <a:ext uri="{FF2B5EF4-FFF2-40B4-BE49-F238E27FC236}">
                <a16:creationId xmlns:a16="http://schemas.microsoft.com/office/drawing/2014/main" id="{BB1DD632-B2AB-D0DD-12A8-FAC9A20324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64" y="6233409"/>
            <a:ext cx="2583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3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ivaka.perera@kcl.ac.uk" TargetMode="External"/><Relationship Id="rId2" Type="http://schemas.openxmlformats.org/officeDocument/2006/relationships/hyperlink" Target="mailto:Colin.berry@glasgow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DA559E-4999-16D2-33EC-0AFFE1CBF7BF}"/>
              </a:ext>
            </a:extLst>
          </p:cNvPr>
          <p:cNvSpPr txBox="1"/>
          <p:nvPr/>
        </p:nvSpPr>
        <p:spPr>
          <a:xfrm>
            <a:off x="337457" y="997728"/>
            <a:ext cx="115170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BHF-NIHR Coronary Microvascular Dysfunction Workstream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2800" b="1" dirty="0"/>
          </a:p>
          <a:p>
            <a:pPr algn="ctr"/>
            <a:r>
              <a:rPr lang="en-US" sz="4800" b="1" dirty="0"/>
              <a:t>Colin Berry</a:t>
            </a:r>
          </a:p>
          <a:p>
            <a:pPr algn="ctr"/>
            <a:r>
              <a:rPr lang="en-US" sz="2800" dirty="0"/>
              <a:t>Professor of Cardiology University of Glasgow</a:t>
            </a:r>
          </a:p>
          <a:p>
            <a:pPr algn="ctr"/>
            <a:r>
              <a:rPr lang="en-US" sz="2800" dirty="0"/>
              <a:t>Consultant Cardiologist, NHS Golden Jubilee</a:t>
            </a:r>
          </a:p>
          <a:p>
            <a:pPr algn="ctr"/>
            <a:endParaRPr lang="en-US" sz="2800" b="1" u="sng" dirty="0"/>
          </a:p>
          <a:p>
            <a:pPr algn="ctr"/>
            <a:r>
              <a:rPr lang="en-US" sz="2800" dirty="0"/>
              <a:t>Madrid, 2</a:t>
            </a:r>
            <a:r>
              <a:rPr lang="en-US" sz="2800" baseline="30000" dirty="0"/>
              <a:t>nd</a:t>
            </a:r>
            <a:r>
              <a:rPr lang="en-US" sz="2800" dirty="0"/>
              <a:t>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60820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document&#10;&#10;AI-generated content may be incorrect.">
            <a:extLst>
              <a:ext uri="{FF2B5EF4-FFF2-40B4-BE49-F238E27FC236}">
                <a16:creationId xmlns:a16="http://schemas.microsoft.com/office/drawing/2014/main" id="{1B10D65B-FE9E-E64C-AAE2-A518BB50C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316" y="533399"/>
            <a:ext cx="4213713" cy="6086475"/>
          </a:xfrm>
          <a:prstGeom prst="rect">
            <a:avLst/>
          </a:prstGeom>
        </p:spPr>
      </p:pic>
      <p:pic>
        <p:nvPicPr>
          <p:cNvPr id="11" name="Picture 10" descr="A poster with text and a map&#10;&#10;AI-generated content may be incorrect.">
            <a:extLst>
              <a:ext uri="{FF2B5EF4-FFF2-40B4-BE49-F238E27FC236}">
                <a16:creationId xmlns:a16="http://schemas.microsoft.com/office/drawing/2014/main" id="{7AAC2401-77A0-5504-2BB0-58FDFEF42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399"/>
            <a:ext cx="4213713" cy="6086475"/>
          </a:xfrm>
          <a:prstGeom prst="rect">
            <a:avLst/>
          </a:prstGeom>
        </p:spPr>
      </p:pic>
      <p:pic>
        <p:nvPicPr>
          <p:cNvPr id="12" name="Picture 11" descr="A close-up of a calendar&#10;&#10;AI-generated content may be incorrect.">
            <a:extLst>
              <a:ext uri="{FF2B5EF4-FFF2-40B4-BE49-F238E27FC236}">
                <a16:creationId xmlns:a16="http://schemas.microsoft.com/office/drawing/2014/main" id="{5DBAB129-C1D9-FC93-3FE5-442A70045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277" y="533399"/>
            <a:ext cx="4213713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9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3C13A8-8A44-2918-70CF-8F4C829D76A6}"/>
              </a:ext>
            </a:extLst>
          </p:cNvPr>
          <p:cNvSpPr txBox="1"/>
          <p:nvPr/>
        </p:nvSpPr>
        <p:spPr>
          <a:xfrm>
            <a:off x="1414246" y="1450229"/>
            <a:ext cx="936352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</a:rPr>
              <a:t>Thank you for your attention</a:t>
            </a:r>
          </a:p>
          <a:p>
            <a:pPr algn="ctr"/>
            <a:endParaRPr lang="en-GB" sz="6000" dirty="0">
              <a:solidFill>
                <a:srgbClr val="0070C0"/>
              </a:solidFill>
            </a:endParaRPr>
          </a:p>
          <a:p>
            <a:pPr algn="ctr"/>
            <a:r>
              <a:rPr lang="en-GB" sz="6000" dirty="0">
                <a:solidFill>
                  <a:srgbClr val="0070C0"/>
                </a:solidFill>
                <a:hlinkClick r:id="rId2"/>
              </a:rPr>
              <a:t>Colin.berry@glasgow.ac.uk</a:t>
            </a:r>
            <a:r>
              <a:rPr lang="en-GB" sz="60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6000" dirty="0">
                <a:solidFill>
                  <a:srgbClr val="0070C0"/>
                </a:solidFill>
                <a:hlinkClick r:id="rId3"/>
              </a:rPr>
              <a:t>divaka.perera@kcl.ac.uk</a:t>
            </a:r>
            <a:endParaRPr lang="en-GB" sz="6000" dirty="0">
              <a:solidFill>
                <a:srgbClr val="0070C0"/>
              </a:solidFill>
            </a:endParaRPr>
          </a:p>
          <a:p>
            <a:pPr algn="ctr"/>
            <a:endParaRPr lang="en-GB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4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47A87B-C654-FC8E-5DFA-A81E6966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EA903-AFB5-40FF-403B-A902DE90F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89045C-E9F8-A934-6977-F7FC55FC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A5C094-9ADF-1193-F73E-94A54654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76" y="0"/>
            <a:ext cx="5174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4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93D83-0339-4D4B-F9B7-A22CF0C0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53" y="647700"/>
            <a:ext cx="6720765" cy="619125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123BA-658A-B68A-3CB0-7A3A8102D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"/>
            <a:ext cx="2653393" cy="7429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160AA46-1075-5716-E273-01850CB10A6B}"/>
              </a:ext>
            </a:extLst>
          </p:cNvPr>
          <p:cNvSpPr/>
          <p:nvPr/>
        </p:nvSpPr>
        <p:spPr>
          <a:xfrm>
            <a:off x="9300634" y="2001902"/>
            <a:ext cx="1280360" cy="971550"/>
          </a:xfrm>
          <a:prstGeom prst="rightArrow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FAFDB-7FFF-53ED-C9A6-520D70AED76C}"/>
              </a:ext>
            </a:extLst>
          </p:cNvPr>
          <p:cNvSpPr txBox="1"/>
          <p:nvPr/>
        </p:nvSpPr>
        <p:spPr>
          <a:xfrm>
            <a:off x="0" y="-10785"/>
            <a:ext cx="1219199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Angina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2B7AB-4DA2-4295-A967-9EAA27727CB7}"/>
              </a:ext>
            </a:extLst>
          </p:cNvPr>
          <p:cNvSpPr txBox="1"/>
          <p:nvPr/>
        </p:nvSpPr>
        <p:spPr>
          <a:xfrm>
            <a:off x="2653393" y="1338337"/>
            <a:ext cx="2949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chemeClr val="accent5">
                    <a:lumMod val="75000"/>
                  </a:schemeClr>
                </a:solidFill>
              </a:rPr>
              <a:t>No obstructive CAD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E1351A0-B4BC-69A8-FCC2-291078C64020}"/>
              </a:ext>
            </a:extLst>
          </p:cNvPr>
          <p:cNvSpPr/>
          <p:nvPr/>
        </p:nvSpPr>
        <p:spPr>
          <a:xfrm rot="5400000">
            <a:off x="5524337" y="1419065"/>
            <a:ext cx="1133799" cy="79057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82BCFB-6B71-F074-34B8-A4956521309C}"/>
              </a:ext>
            </a:extLst>
          </p:cNvPr>
          <p:cNvSpPr/>
          <p:nvPr/>
        </p:nvSpPr>
        <p:spPr>
          <a:xfrm>
            <a:off x="-342900" y="4991100"/>
            <a:ext cx="1692977" cy="186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F66E0-E2B3-9810-1F98-1E26805F7123}"/>
              </a:ext>
            </a:extLst>
          </p:cNvPr>
          <p:cNvSpPr/>
          <p:nvPr/>
        </p:nvSpPr>
        <p:spPr>
          <a:xfrm>
            <a:off x="9372262" y="6196232"/>
            <a:ext cx="3429045" cy="186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845A2E-6AFB-11FC-CC5E-B7C577EC8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949" y="3911115"/>
            <a:ext cx="3390888" cy="171239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F5836D-5260-E71F-4217-7CCCB0194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5623514"/>
            <a:ext cx="2691866" cy="11963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462454-3479-A095-A349-355B1D22A806}"/>
              </a:ext>
            </a:extLst>
          </p:cNvPr>
          <p:cNvSpPr txBox="1"/>
          <p:nvPr/>
        </p:nvSpPr>
        <p:spPr>
          <a:xfrm>
            <a:off x="9089749" y="1345337"/>
            <a:ext cx="31215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C00000"/>
                </a:solidFill>
              </a:rPr>
              <a:t>Obstructive CAD</a:t>
            </a:r>
          </a:p>
          <a:p>
            <a:pPr algn="ctr"/>
            <a:endParaRPr lang="en-GB" sz="3000" dirty="0"/>
          </a:p>
          <a:p>
            <a:pPr algn="ctr"/>
            <a:endParaRPr lang="en-GB" sz="3000" dirty="0"/>
          </a:p>
          <a:p>
            <a:pPr algn="ctr"/>
            <a:endParaRPr lang="en-GB" sz="3000" dirty="0"/>
          </a:p>
          <a:p>
            <a:pPr algn="ctr"/>
            <a:r>
              <a:rPr lang="en-GB" sz="3000" dirty="0"/>
              <a:t>Ineligible for randomisation</a:t>
            </a:r>
          </a:p>
          <a:p>
            <a:pPr algn="ctr"/>
            <a:endParaRPr lang="en-GB" sz="3000" dirty="0"/>
          </a:p>
          <a:p>
            <a:pPr algn="ctr"/>
            <a:r>
              <a:rPr lang="en-GB" sz="3000" b="1" dirty="0">
                <a:solidFill>
                  <a:srgbClr val="C00000"/>
                </a:solidFill>
              </a:rPr>
              <a:t>Registry</a:t>
            </a:r>
          </a:p>
          <a:p>
            <a:pPr algn="ctr"/>
            <a:r>
              <a:rPr lang="en-GB" sz="3000" dirty="0"/>
              <a:t>Follow-up</a:t>
            </a:r>
          </a:p>
          <a:p>
            <a:pPr algn="ctr"/>
            <a:r>
              <a:rPr lang="en-GB" sz="3000" dirty="0"/>
              <a:t>1 year</a:t>
            </a:r>
          </a:p>
          <a:p>
            <a:pPr algn="ctr"/>
            <a:r>
              <a:rPr lang="en-GB" sz="3000" dirty="0"/>
              <a:t>SAQ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DC697-6D3B-489B-D989-85C972FA466B}"/>
              </a:ext>
            </a:extLst>
          </p:cNvPr>
          <p:cNvSpPr txBox="1"/>
          <p:nvPr/>
        </p:nvSpPr>
        <p:spPr>
          <a:xfrm>
            <a:off x="4951612" y="2802782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Double-blind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9547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370809-3CBF-676A-1A91-E8FAE1CF9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89725"/>
              </p:ext>
            </p:extLst>
          </p:nvPr>
        </p:nvGraphicFramePr>
        <p:xfrm>
          <a:off x="-3369" y="76200"/>
          <a:ext cx="6668639" cy="6838956"/>
        </p:xfrm>
        <a:graphic>
          <a:graphicData uri="http://schemas.openxmlformats.org/drawingml/2006/table">
            <a:tbl>
              <a:tblPr firstRow="1" bandRow="1"/>
              <a:tblGrid>
                <a:gridCol w="270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110">
                  <a:extLst>
                    <a:ext uri="{9D8B030D-6E8A-4147-A177-3AD203B41FA5}">
                      <a16:colId xmlns:a16="http://schemas.microsoft.com/office/drawing/2014/main" val="114141354"/>
                    </a:ext>
                  </a:extLst>
                </a:gridCol>
              </a:tblGrid>
              <a:tr h="18997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u="sng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Recruitment</a:t>
                      </a:r>
                      <a:r>
                        <a:rPr lang="en-GB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update 21/08/2025)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NHS Sites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Patients Enrolment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9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Name (Site No.)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Opening date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Randomised/Registry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from last update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392155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903/370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22/3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Golden Jubilee (01)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17.12.20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106/80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4/0</a:t>
                      </a:r>
                      <a:endParaRPr lang="en-GB" sz="1100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Blackpool (03)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18.08.21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Belfast (05)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24.01.24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787949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 (07)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27.01.22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32/18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Leeds (08)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08.03.22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32/13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Sheffield (09)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13.02.23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09693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Cardiff (10)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02.08.22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22/2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Wolverhampton (11)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22.11.21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Nottingham (14)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04.11.22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07701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Liverpool (15)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26.11.21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Hairmyres  (17)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30.09.21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121/73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1/0</a:t>
                      </a:r>
                      <a:endParaRPr lang="en-GB" sz="1100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Royal Free Hospital London (19)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25.10.22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Blackburn (20)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14.03.22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42/27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2/0</a:t>
                      </a:r>
                      <a:endParaRPr lang="en-GB" sz="1100" b="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Southampton (21)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03.10.24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23886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Glan Clwyd (25)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13.12.22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Sunderland (26)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06.04.22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47/6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Freeman Hospital Newcastle (27)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05.10.22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24/2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Bedford (29)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05.05.22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69/9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1/0</a:t>
                      </a:r>
                      <a:endParaRPr lang="en-GB" sz="110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Portsmouth</a:t>
                      </a:r>
                      <a:r>
                        <a:rPr lang="en-GB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(31)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28.04.23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Morrison Hospital Swansea (32)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09.02.23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39675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William Harvey Hospital, Ashford (34)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30.01.23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18/8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23904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Northwick Park (35)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23.08.23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36/7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486984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Pinderfields Hospital (36)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10.09.24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792112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Raigmore Hospital (38)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24.01.24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043259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King’s College Hospital (39)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15.09.23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12921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Sandwell &amp; District Hospital, B/ham (40)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14.11.23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19791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Peter’s Hospital, Chertsey (42)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22.05.24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48990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Grange University Hosp, Newport (43)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30.05.24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2843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Coventry University Hospital (44)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18.07.24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7205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Radboudumc, Nijmegen, Netherlands (45)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03.06.25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2208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Military Hospital, Krakow, Poland (46)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11.08.25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698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0B7EED1-E05E-2F24-92DF-D8385CA7E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968" y="-171148"/>
            <a:ext cx="5087251" cy="6688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1C5E6-0641-4E6E-D17A-0E7CF0BA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617" y="179464"/>
            <a:ext cx="2308602" cy="6464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570C62-1066-670C-A483-55723E4BBDB3}"/>
              </a:ext>
            </a:extLst>
          </p:cNvPr>
          <p:cNvSpPr txBox="1">
            <a:spLocks/>
          </p:cNvSpPr>
          <p:nvPr/>
        </p:nvSpPr>
        <p:spPr>
          <a:xfrm>
            <a:off x="6684319" y="0"/>
            <a:ext cx="34269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0" dirty="0"/>
              <a:t>Recruitment</a:t>
            </a:r>
          </a:p>
          <a:p>
            <a:pPr algn="ctr"/>
            <a:r>
              <a:rPr lang="en-GB" sz="3200" b="0" dirty="0"/>
              <a:t>21 August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40C7E9-17CB-284C-2DDC-597619F395F0}"/>
              </a:ext>
            </a:extLst>
          </p:cNvPr>
          <p:cNvGraphicFramePr>
            <a:graphicFrameLocks noGrp="1"/>
          </p:cNvGraphicFramePr>
          <p:nvPr/>
        </p:nvGraphicFramePr>
        <p:xfrm>
          <a:off x="6722421" y="6036866"/>
          <a:ext cx="5469580" cy="793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878">
                  <a:extLst>
                    <a:ext uri="{9D8B030D-6E8A-4147-A177-3AD203B41FA5}">
                      <a16:colId xmlns:a16="http://schemas.microsoft.com/office/drawing/2014/main" val="3449691630"/>
                    </a:ext>
                  </a:extLst>
                </a:gridCol>
                <a:gridCol w="1332507">
                  <a:extLst>
                    <a:ext uri="{9D8B030D-6E8A-4147-A177-3AD203B41FA5}">
                      <a16:colId xmlns:a16="http://schemas.microsoft.com/office/drawing/2014/main" val="3639206308"/>
                    </a:ext>
                  </a:extLst>
                </a:gridCol>
                <a:gridCol w="1725331">
                  <a:extLst>
                    <a:ext uri="{9D8B030D-6E8A-4147-A177-3AD203B41FA5}">
                      <a16:colId xmlns:a16="http://schemas.microsoft.com/office/drawing/2014/main" val="198128378"/>
                    </a:ext>
                  </a:extLst>
                </a:gridCol>
                <a:gridCol w="1312864">
                  <a:extLst>
                    <a:ext uri="{9D8B030D-6E8A-4147-A177-3AD203B41FA5}">
                      <a16:colId xmlns:a16="http://schemas.microsoft.com/office/drawing/2014/main" val="2133902662"/>
                    </a:ext>
                  </a:extLst>
                </a:gridCol>
              </a:tblGrid>
              <a:tr h="36889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Sites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Enrolled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Randomised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Registry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3546074"/>
                  </a:ext>
                </a:extLst>
              </a:tr>
              <a:tr h="42422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31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1,273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903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370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1691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77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7908-12B9-C752-1E45-BCD7810C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69" y="309449"/>
            <a:ext cx="10515600" cy="757351"/>
          </a:xfrm>
        </p:spPr>
        <p:txBody>
          <a:bodyPr>
            <a:normAutofit/>
          </a:bodyPr>
          <a:lstStyle/>
          <a:p>
            <a:r>
              <a:rPr lang="en-GB" sz="3600" b="0" dirty="0"/>
              <a:t>iCorMicA in The Netherlands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C8168-A699-28C3-7C23-5D10FE4E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45" y="1201124"/>
            <a:ext cx="4771762" cy="37313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4B3BF3B-6F74-D720-760F-A68C60FF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2" y="36091"/>
            <a:ext cx="5660162" cy="67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9D724ED-EACE-FBD1-9D8D-2188BEA9A659}"/>
              </a:ext>
            </a:extLst>
          </p:cNvPr>
          <p:cNvSpPr txBox="1">
            <a:spLocks/>
          </p:cNvSpPr>
          <p:nvPr/>
        </p:nvSpPr>
        <p:spPr>
          <a:xfrm>
            <a:off x="290" y="5153382"/>
            <a:ext cx="5963663" cy="197672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Damman, </a:t>
            </a:r>
          </a:p>
          <a:p>
            <a:r>
              <a:rPr lang="en-GB" dirty="0"/>
              <a:t>Open: 3 June 2025</a:t>
            </a:r>
          </a:p>
          <a:p>
            <a:r>
              <a:rPr lang="en-GB" dirty="0"/>
              <a:t>8 patients randomised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EEC70-6F94-BA7E-D244-2BC14B7DD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69" y="251325"/>
            <a:ext cx="2396858" cy="6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4C75CB-77FF-E172-603B-6AC4CC31E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92" y="902552"/>
            <a:ext cx="7820284" cy="5955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26455-36C0-603C-B618-FB986B9E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" y="48126"/>
            <a:ext cx="3104148" cy="132729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2618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28195</TotalTime>
  <Words>379</Words>
  <Application>Microsoft Office PowerPoint</Application>
  <PresentationFormat>Widescreen</PresentationFormat>
  <Paragraphs>173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iCorMicA in The Netherlands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 Thomas</dc:creator>
  <cp:lastModifiedBy>Colin Berry</cp:lastModifiedBy>
  <cp:revision>233</cp:revision>
  <dcterms:created xsi:type="dcterms:W3CDTF">2022-07-11T10:13:29Z</dcterms:created>
  <dcterms:modified xsi:type="dcterms:W3CDTF">2025-08-27T20:24:45Z</dcterms:modified>
</cp:coreProperties>
</file>